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2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315" r:id="rId21"/>
    <p:sldId id="321" r:id="rId22"/>
    <p:sldId id="316" r:id="rId23"/>
    <p:sldId id="317" r:id="rId24"/>
    <p:sldId id="318" r:id="rId25"/>
    <p:sldId id="319" r:id="rId26"/>
    <p:sldId id="320" r:id="rId27"/>
    <p:sldId id="286" r:id="rId28"/>
    <p:sldId id="287" r:id="rId29"/>
    <p:sldId id="288" r:id="rId30"/>
    <p:sldId id="289" r:id="rId31"/>
    <p:sldId id="322" r:id="rId32"/>
    <p:sldId id="323" r:id="rId33"/>
    <p:sldId id="311" r:id="rId34"/>
    <p:sldId id="290" r:id="rId35"/>
    <p:sldId id="291" r:id="rId36"/>
    <p:sldId id="313" r:id="rId37"/>
    <p:sldId id="314" r:id="rId38"/>
    <p:sldId id="324" r:id="rId39"/>
    <p:sldId id="325" r:id="rId40"/>
    <p:sldId id="312" r:id="rId41"/>
    <p:sldId id="292" r:id="rId42"/>
    <p:sldId id="293" r:id="rId43"/>
    <p:sldId id="294" r:id="rId44"/>
    <p:sldId id="295" r:id="rId45"/>
    <p:sldId id="326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27" r:id="rId55"/>
    <p:sldId id="304" r:id="rId56"/>
    <p:sldId id="305" r:id="rId57"/>
    <p:sldId id="306" r:id="rId58"/>
    <p:sldId id="307" r:id="rId59"/>
    <p:sldId id="308" r:id="rId60"/>
    <p:sldId id="309" r:id="rId61"/>
    <p:sldId id="271" r:id="rId62"/>
    <p:sldId id="266" r:id="rId63"/>
    <p:sldId id="278" r:id="rId64"/>
    <p:sldId id="277" r:id="rId65"/>
    <p:sldId id="279" r:id="rId66"/>
    <p:sldId id="280" r:id="rId67"/>
    <p:sldId id="281" r:id="rId68"/>
    <p:sldId id="282" r:id="rId69"/>
    <p:sldId id="284" r:id="rId70"/>
    <p:sldId id="310" r:id="rId71"/>
  </p:sldIdLst>
  <p:sldSz cx="12192000" cy="6858000"/>
  <p:notesSz cx="6858000" cy="9144000"/>
  <p:custDataLst>
    <p:tags r:id="rId7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5D71F"/>
    <a:srgbClr val="FFFF00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3" autoAdjust="0"/>
    <p:restoredTop sz="88972" autoAdjust="0"/>
  </p:normalViewPr>
  <p:slideViewPr>
    <p:cSldViewPr>
      <p:cViewPr>
        <p:scale>
          <a:sx n="66" d="100"/>
          <a:sy n="66" d="100"/>
        </p:scale>
        <p:origin x="1584" y="77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Введение в трассировку лучей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6F1A6F-C4AA-4247-8E67-D4794C07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трассировщик лучей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BAF3C-E954-4EA4-AFE2-7911EBA8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0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292300C-BF50-4230-B1E8-8E69C3D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76672"/>
            <a:ext cx="9281433" cy="61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7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BEAB2-7C82-40CF-BE59-3678661982BA}"/>
              </a:ext>
            </a:extLst>
          </p:cNvPr>
          <p:cNvSpPr txBox="1"/>
          <p:nvPr/>
        </p:nvSpPr>
        <p:spPr>
          <a:xfrm>
            <a:off x="479376" y="476672"/>
            <a:ext cx="108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start, 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direction)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(direction)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time;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871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E5048-6F06-459D-BA93-0A2CD5745D7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RenderRectangle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scene,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left,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top,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width,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height,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right = left + width;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bottom = top + 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направления лучей в левом верхнем, правом верхнем и левом нижнем углах прямоугольной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bottom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левой верхней точке рисуемой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CVector3d direction0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8C8FC-2494-4232-98D1-4EB871C30546}"/>
              </a:ext>
            </a:extLst>
          </p:cNvPr>
          <p:cNvSpPr txBox="1"/>
          <p:nvPr/>
        </p:nvSpPr>
        <p:spPr>
          <a:xfrm>
            <a:off x="335360" y="1988840"/>
            <a:ext cx="11521279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центра пикселя в нормализованных координатах видового порта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CVector2d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GetNormalizedViewportCoord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и конечную точки луча, проходящего через центр данного пикселя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Направление трассируемого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BCD52-66E2-495B-B2E1-3D1A256D77FD}"/>
              </a:ext>
            </a:extLst>
          </p:cNvPr>
          <p:cNvSpPr txBox="1"/>
          <p:nvPr/>
        </p:nvSpPr>
        <p:spPr>
          <a:xfrm>
            <a:off x="59667" y="1196752"/>
            <a:ext cx="12072664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depth)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вычисления нужно преобразовать глубину точки в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умножить точку в нормализованных координатах на обратную матрицу произведения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матриц проецирования и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GetInverseModelViewProjectionMatrix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 -1 (ближняя плоскость отсечения) до +1 (дальняя)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depth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Теперь трансформируем четырехмерную точку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CVector4d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CVector4d(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преобразовываем ее в трехмерные координаты, выполняя перспективное деление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8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E8047-4184-460D-9DC6-CC52BD513E17}"/>
              </a:ext>
            </a:extLst>
          </p:cNvPr>
          <p:cNvSpPr txBox="1"/>
          <p:nvPr/>
        </p:nvSpPr>
        <p:spPr>
          <a:xfrm>
            <a:off x="0" y="0"/>
            <a:ext cx="122886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top; y &lt; bottom;++y)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начале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 = start0;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direction = direction0;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left; x &lt; right; ++x)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Обрабатываемый пиксель с координатами (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x, y)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находится внутри видового порта?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m_viewPort.TestPoint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Трассируем луч по сцене и получаем цвет объекта в точке ближайшего столкновения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color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scene.Shade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(start, direction));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буфер цвета квантованное значение цвета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QuantizeColor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(color));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Пиксель находится за пределами видового порта и имеет цвет 0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точку и направление луча для следующего пикселя в данной строке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direction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я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ем точку начала и направление трассировки луча для следующей рисуемой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direction0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5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E3FE-1601-424A-BFD4-7A0F20AD39C8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::Shade(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Находим первое столкновение луча со сценой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Связан ли шейдер с найденным объектом сцены?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shader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Берем информацию о первом столкновении луча с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Инициализируем контекст за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тенения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для передачи его шейдеру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Контекст затенения хранит информацию о закрашиваемой точке, а также о сцене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hit.GetHitPointInObjectSpace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Шейдер, связанный с объектом, выполнит вычисление цвета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shader.Shade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Точек пересечения этого луча с объектами сцены нет,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поэтому возвращаем цвет заднего фона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m_backdropColor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97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E394D-018A-45D0-9B99-96B8780BBAD4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m_objects.size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++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Очищаем информацию о ранее найденных столкновениях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Получаем геометрический объект, связанный с объектом сцены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sceneObject.GetGeometryObject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Ищем точки пересечения луча с данным геометрическим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geometryObject.Hit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intersection))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intersection;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Возвращаем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было найдено хоть одно столкновение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(A, B, C)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/>
              <p:cNvSpPr txBox="1"/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A57E9-EDF7-4452-9B16-292652EF1AB5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CPlane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Величина, меньше которой модуль скалярного произведения вектора направления луча 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нормали плоскости означает параллельность луча и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Вместо преобразования плоскости выполняем обратное преобразование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Результат будет тот же самый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плоскости в системе координат объекта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Скалярное произведение направления луча и нормали к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скалярное произведение близко к нулю, луч параллелен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(fabs(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Луч параллелен плоскости - точек пересечения нет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F9F01-ACCA-4835-B45D-06B83397A9BE}"/>
              </a:ext>
            </a:extLst>
          </p:cNvPr>
          <p:cNvSpPr txBox="1"/>
          <p:nvPr/>
        </p:nvSpPr>
        <p:spPr>
          <a:xfrm>
            <a:off x="0" y="1"/>
            <a:ext cx="12288688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-Dot(CVector4d(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EPSILON)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сцены в момент столкновения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нормаль к плоскости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список точек пересечения добавляем информацию о найденной точке пересечения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Когда столкнулись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 кем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Точка соударения луча с поверхностью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поверхности в точке соударения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));</a:t>
            </a:r>
          </a:p>
          <a:p>
            <a:b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Точка столкновения есть, возвращаем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0935-2917-4408-8757-8DE3597663CA}"/>
              </a:ext>
            </a:extLst>
          </p:cNvPr>
          <p:cNvSpPr txBox="1"/>
          <p:nvPr/>
        </p:nvSpPr>
        <p:spPr>
          <a:xfrm>
            <a:off x="245350" y="1628800"/>
            <a:ext cx="117013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CGeometryObjectImpl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transform)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transform;</a:t>
            </a: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вычисляем матрицу обратного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transform.GetInverseMatrix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Матрица нормали – подматрица обратной транспонированной матрицы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Уведомляем наследников об изменении матрицы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OnUpdateTransform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0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56792"/>
            <a:ext cx="6920264" cy="519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D862D-F521-4206-88E4-110E70CD8C07}"/>
              </a:ext>
            </a:extLst>
          </p:cNvPr>
          <p:cNvSpPr txBox="1"/>
          <p:nvPr/>
        </p:nvSpPr>
        <p:spPr>
          <a:xfrm>
            <a:off x="0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дискриминант (для случая четного коэффициента при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disc = b * b - a * 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(disc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HIT_TIME_EPSILON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т.к. коэффициент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A=|c|^2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положителен 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sqrt(B^2 - AC)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тоже положителен, то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 &lt;= t1.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Нам важно упорядочить точки пересечения в порядке возрастания времени столкновения,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поэтому сначала будет добавлена точке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потом -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sqrt(disc);</a:t>
            </a:r>
          </a:p>
        </p:txBody>
      </p:sp>
    </p:spTree>
    <p:extLst>
      <p:ext uri="{BB962C8B-B14F-4D97-AF65-F5344CB8AC3E}">
        <p14:creationId xmlns:p14="http://schemas.microsoft.com/office/powerpoint/2010/main" val="3602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230A7-7D1B-441B-A5F1-08297E344DA9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[&amp;ray,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&amp;intersection](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&gt; HIT_TIME_EPSILON)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hitPoint0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CVector3d hitPoint0InObjectSpace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hitNormal0InObjectSpace = hitPoint0InObjectSpace;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hitNormal0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hitNormal0InObjectSpace;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и добавляем новую точку пересечения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hit0(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t,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hitPoint0, hitPoint0InObjectSpace,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hitNormal0, hitNormal0InObjectSpace);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(hit0);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Было ли хотя бы одно столкновение луча со сферой в положительном времени?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intersection.GetHitsCount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40" y="1917039"/>
            <a:ext cx="6258602" cy="4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Object 2"/>
              <p:cNvSpPr txBox="1"/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2388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6" name="Object 2"/>
              <p:cNvSpPr txBox="1"/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Object 2"/>
              <p:cNvSpPr txBox="1"/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AB7DB-3CBC-458C-8FA8-11FB9A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912C52-1A18-45C5-9AE3-5692BAA3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27" y="1556792"/>
            <a:ext cx="6953746" cy="52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4" name="Object 4"/>
              <p:cNvSpPr txBox="1"/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2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1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5235735" y="306216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2161840" y="176601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61839" y="39982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66295" y="392625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042159" y="13339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4803687" y="291814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5163727" y="299015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987263" y="205405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87263" y="205405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915255" y="198204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139391" y="23420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7751" y="21260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4603948"/>
            <a:ext cx="9905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пересечения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blipFill>
                <a:blip r:embed="rId3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6922654" y="187070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1027109" y="403094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2973" y="1438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10885" y="27348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9154901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9082893" y="3526892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6922653" y="3166852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6629" y="3670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91005" y="287882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9946989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10024112" y="18707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4981" y="41029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217795"/>
              </p:ext>
            </p:extLst>
          </p:nvPr>
        </p:nvGraphicFramePr>
        <p:xfrm>
          <a:off x="8722853" y="3598900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126720" imgH="215640" progId="Equation.3">
                  <p:embed/>
                </p:oleObj>
              </mc:Choice>
              <mc:Fallback>
                <p:oleObj name="Equation" r:id="rId3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2853" y="3598900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′=П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func>
                            <m:func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560" y="6165305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714741" y="35989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7066669" y="3670908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8DDB12-51FD-4580-8D4C-07EC19D3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6E3FE-0330-4C99-91C9-F52520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11845"/>
            <a:ext cx="6192688" cy="4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8427716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7851652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5259364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5115348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619404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291812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91812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139684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619404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157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8124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620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Объект 24"/>
              <p:cNvSpPr txBox="1"/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5" name="Объект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r>
              <a:rPr lang="ru-RU" dirty="0"/>
              <a:t> (</a:t>
            </a:r>
            <a:r>
              <a:rPr lang="en-US" dirty="0"/>
              <a:t>https://pbr-book.org/</a:t>
            </a:r>
            <a:r>
              <a:rPr lang="ru-RU" dirty="0"/>
              <a:t>)</a:t>
            </a:r>
          </a:p>
          <a:p>
            <a:r>
              <a:rPr lang="ru-RU" dirty="0"/>
              <a:t>Френсис Хилл. «</a:t>
            </a:r>
            <a:r>
              <a:rPr lang="en-US" dirty="0"/>
              <a:t>OpenGL. </a:t>
            </a:r>
            <a:r>
              <a:rPr lang="ru-RU" dirty="0"/>
              <a:t>Программирование компьютерной графики»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</TotalTime>
  <Words>5301</Words>
  <Application>Microsoft Office PowerPoint</Application>
  <PresentationFormat>Широкоэкранный</PresentationFormat>
  <Paragraphs>512</Paragraphs>
  <Slides>70</Slides>
  <Notes>2</Notes>
  <HiddenSlides>9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Cambria Math</vt:lpstr>
      <vt:lpstr>Consolas</vt:lpstr>
      <vt:lpstr>Times New Roman</vt:lpstr>
      <vt:lpstr>Тема Office</vt:lpstr>
      <vt:lpstr>Equation</vt:lpstr>
      <vt:lpstr>Введение в трассировку лучей</vt:lpstr>
      <vt:lpstr>Достоинства и недостатки рендеринга, используемого в OpenGL</vt:lpstr>
      <vt:lpstr>Недостатки</vt:lpstr>
      <vt:lpstr>Презентация PowerPoint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Простой трассировщик лучей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Презентация PowerPoint</vt:lpstr>
      <vt:lpstr>Презентация PowerPoint</vt:lpstr>
      <vt:lpstr>Результат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Презентация PowerPoint</vt:lpstr>
      <vt:lpstr>Презентация PowerPoint</vt:lpstr>
      <vt:lpstr>Результат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Результат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пересечения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Результат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Презентация PowerPoint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Ссылки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Vivid</cp:lastModifiedBy>
  <cp:revision>42</cp:revision>
  <dcterms:created xsi:type="dcterms:W3CDTF">2006-12-20T21:30:55Z</dcterms:created>
  <dcterms:modified xsi:type="dcterms:W3CDTF">2024-05-09T00:13:08Z</dcterms:modified>
</cp:coreProperties>
</file>